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62" r:id="rId2"/>
    <p:sldId id="491" r:id="rId3"/>
    <p:sldId id="637" r:id="rId4"/>
    <p:sldId id="638" r:id="rId5"/>
    <p:sldId id="437" r:id="rId6"/>
    <p:sldId id="384" r:id="rId7"/>
    <p:sldId id="387" r:id="rId8"/>
    <p:sldId id="441" r:id="rId9"/>
    <p:sldId id="256" r:id="rId10"/>
    <p:sldId id="257" r:id="rId11"/>
    <p:sldId id="258" r:id="rId12"/>
    <p:sldId id="259" r:id="rId13"/>
    <p:sldId id="260" r:id="rId14"/>
    <p:sldId id="26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40"/>
  </p:normalViewPr>
  <p:slideViewPr>
    <p:cSldViewPr snapToGrid="0">
      <p:cViewPr varScale="1">
        <p:scale>
          <a:sx n="88" d="100"/>
          <a:sy n="88" d="100"/>
        </p:scale>
        <p:origin x="184" y="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tiff>
</file>

<file path=ppt/media/image3.png>
</file>

<file path=ppt/media/image4.jpeg>
</file>

<file path=ppt/media/image5.gif>
</file>

<file path=ppt/media/image6.png>
</file>

<file path=ppt/media/image7.tiff>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490605-E495-2147-8C50-A56F33701715}" type="datetimeFigureOut">
              <a:rPr lang="en-US" smtClean="0"/>
              <a:t>8/12/23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C0D2DF-7C1D-FF4D-9323-A98D7018581A}" type="slidenum">
              <a:rPr lang="en-US" smtClean="0"/>
              <a:t>‹#›</a:t>
            </a:fld>
            <a:endParaRPr lang="en-US"/>
          </a:p>
        </p:txBody>
      </p:sp>
    </p:spTree>
    <p:extLst>
      <p:ext uri="{BB962C8B-B14F-4D97-AF65-F5344CB8AC3E}">
        <p14:creationId xmlns:p14="http://schemas.microsoft.com/office/powerpoint/2010/main" val="23596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SEDA test scores are scaled such that a score of 4 is equal to the average national NAEP score across four cohorts of students in fourth grade in the spring of 2009, 2011, 2013, and 2015</a:t>
            </a:r>
            <a:r>
              <a:rPr lang="en-US" sz="1800">
                <a:effectLst/>
                <a:latin typeface="Calibri" panose="020F0502020204030204" pitchFamily="34" charset="0"/>
                <a:ea typeface="Calibri" panose="020F0502020204030204" pitchFamily="34" charset="0"/>
                <a:cs typeface="Times New Roman" panose="02020603050405020304" pitchFamily="18" charset="0"/>
              </a:rPr>
              <a:t>. </a:t>
            </a:r>
          </a:p>
          <a:p>
            <a:pPr marL="285750" indent="-285750">
              <a:buFont typeface="Arial" panose="020B0604020202020204" pitchFamily="34" charset="0"/>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According </a:t>
            </a:r>
            <a:r>
              <a:rPr lang="en-US" sz="1800" dirty="0">
                <a:effectLst/>
                <a:latin typeface="Calibri" panose="020F0502020204030204" pitchFamily="34" charset="0"/>
                <a:ea typeface="Calibri" panose="020F0502020204030204" pitchFamily="34" charset="0"/>
                <a:cs typeface="Times New Roman" panose="02020603050405020304" pitchFamily="18" charset="0"/>
              </a:rPr>
              <a:t>to SEDA documentation, “1 unit in this metric is equal to the average per-grade increase in scores between fourth and eighth grade for those same cohorts, assuming usual grade promotion.” This allows scores to be comparable across the entire US, over time, and across grades</a:t>
            </a:r>
            <a:r>
              <a:rPr lang="en-US" dirty="0">
                <a:effectLst/>
              </a:rPr>
              <a:t> </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47B90-3784-E9F2-66E9-56F2F4D9B8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102DF9-BD53-3A97-E71E-30BDA48D98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ABCDA9E-2B63-1AC7-DB2D-3FCAC20D008B}"/>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AA89A3EC-9B49-FD21-6792-E541499E8C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2DF42-5A34-BF7E-20E3-8B632B58170F}"/>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143634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F72BD-3794-34C2-C6BA-69432577D5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DB2A24-CA40-643F-2511-DAC6D9E597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2D54F1-398E-59DA-F687-F9B29EAA903F}"/>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3FDCCB12-F031-9B4F-4FC6-EF3C6416A8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32C1E0-5BD5-B1F2-4379-6C8025DC3A9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310670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69997F-8167-439D-AD29-9776700821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A75170-C8EE-8521-DE49-91ED89AE2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3F9C97-FDEA-7138-E566-47366FE8B03D}"/>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DF3D8604-7ED1-2AC0-E2BF-3373EC1A9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917DF2-3141-3548-E883-C65104BE989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409340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468780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957786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D429C-9F83-3E46-84E1-C1947D1EFF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A52E0-AAD6-090E-B214-60125BA170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884427-78F5-D8DA-0D79-506A3B3708B9}"/>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D5AE4EDA-08E1-4E8D-1991-7F21E5E7A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C25FF6-95D4-8AF8-E7DB-746DDF65F30A}"/>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505894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D56DF-799A-76EE-41C5-70CC03A82F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559C1F-87E8-1A03-E6E7-834B43298A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FB80A0-62B1-1F11-9059-54C93B9E15D8}"/>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87CD6A44-92EB-41A0-0C60-4FEA24B7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84845-EFAF-DA19-9F59-4B7C336796B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70688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810A-FC3F-03EA-374E-2AFE7D9AEF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C02A38-64B9-7740-3ED5-D8C2BEECBC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C99C57-D6B6-44B2-015D-433F45DD99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3C57C1-91C1-87D4-2AC6-A1A3CE1910E7}"/>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6" name="Footer Placeholder 5">
            <a:extLst>
              <a:ext uri="{FF2B5EF4-FFF2-40B4-BE49-F238E27FC236}">
                <a16:creationId xmlns:a16="http://schemas.microsoft.com/office/drawing/2014/main" id="{06559912-A991-FCD8-AD8C-EFC615D29E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C8E84D-77C7-1523-C8D4-DDDA0F28A868}"/>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251766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CC9FC-74B6-9912-32AA-DB1F350938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3D6772-B969-C91E-A3F6-FD447C5CFD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193A19-6359-1C9A-E202-CB02B77512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9117FA-9C24-4939-C230-F631AD6618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669605-F4FA-D451-CC0C-4D6DB219BE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41B62E-A107-9BDF-6CC8-5FB80A9B2BAC}"/>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8" name="Footer Placeholder 7">
            <a:extLst>
              <a:ext uri="{FF2B5EF4-FFF2-40B4-BE49-F238E27FC236}">
                <a16:creationId xmlns:a16="http://schemas.microsoft.com/office/drawing/2014/main" id="{4CCD36CC-2FDC-9C1C-CD86-9821063A18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0DF7C2-23FD-EA49-D7F2-34B7FD1B822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08409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766E4-6E14-5217-B625-723830510F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5E0704-1C1E-DEC6-F1E1-71F0FB8DA194}"/>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4" name="Footer Placeholder 3">
            <a:extLst>
              <a:ext uri="{FF2B5EF4-FFF2-40B4-BE49-F238E27FC236}">
                <a16:creationId xmlns:a16="http://schemas.microsoft.com/office/drawing/2014/main" id="{971D910E-DD1C-272D-2BE7-E2375C9471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15E8FE-F404-DE96-8305-A07B6CCB6877}"/>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578078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748B36-447E-30AC-9563-434C9C87F19A}"/>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3" name="Footer Placeholder 2">
            <a:extLst>
              <a:ext uri="{FF2B5EF4-FFF2-40B4-BE49-F238E27FC236}">
                <a16:creationId xmlns:a16="http://schemas.microsoft.com/office/drawing/2014/main" id="{CB06C0D7-6BC8-FF83-E293-33B15C05F7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7A732F-0882-3B50-5039-D8211DB7FE7B}"/>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586852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EC00A-555C-5B68-90CB-C51A1CD0A2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B2B59B-A21B-32A3-23C6-0A0348B8FA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F16E25-43CE-9446-5DFD-E28BF4BB53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1B16A1-58A7-B21B-C054-0408C6D192E2}"/>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6" name="Footer Placeholder 5">
            <a:extLst>
              <a:ext uri="{FF2B5EF4-FFF2-40B4-BE49-F238E27FC236}">
                <a16:creationId xmlns:a16="http://schemas.microsoft.com/office/drawing/2014/main" id="{A5A16039-2AF3-EAA9-B966-E4C37B5984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3320A3-ECA7-3670-2752-2C2FDA4D6C5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978969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95BC6-5766-6EFD-DC11-18FA414271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A70007-5D3D-DB1B-7875-F8693CAC30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BDFC751-DD2E-D3CF-A8DC-773A4B7B5F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D01E18-1DB5-9160-17B2-B912E06C9F56}"/>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6" name="Footer Placeholder 5">
            <a:extLst>
              <a:ext uri="{FF2B5EF4-FFF2-40B4-BE49-F238E27FC236}">
                <a16:creationId xmlns:a16="http://schemas.microsoft.com/office/drawing/2014/main" id="{1F7974E4-A733-D74E-9C4F-B023EFE0E0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5521F0-4ED9-361D-6057-A4F6AD8BF87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604978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BEAFF5-244B-1CF4-F39E-EB3DE2026F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F4F9B1-7885-0332-6E3D-374E7641DA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5026C6-0242-16D2-FFF7-0673CA115E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FC17A82C-CC1D-EC53-4139-B2C223A138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15C620-BB56-4689-9447-8352A26FDF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DE940C-A82E-0C4B-9642-033433EA3C2C}" type="slidenum">
              <a:rPr lang="en-US" smtClean="0"/>
              <a:t>‹#›</a:t>
            </a:fld>
            <a:endParaRPr lang="en-US"/>
          </a:p>
        </p:txBody>
      </p:sp>
    </p:spTree>
    <p:extLst>
      <p:ext uri="{BB962C8B-B14F-4D97-AF65-F5344CB8AC3E}">
        <p14:creationId xmlns:p14="http://schemas.microsoft.com/office/powerpoint/2010/main" val="3592241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gif"/><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tiff"/><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Jared Fox,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August 16,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B36D5F5D-B96F-3BED-5F0E-D1504DE1DAC2}"/>
              </a:ext>
            </a:extLst>
          </p:cNvPr>
          <p:cNvSpPr>
            <a:spLocks noChangeArrowheads="1"/>
          </p:cNvSpPr>
          <p:nvPr/>
        </p:nvSpPr>
        <p:spPr bwMode="auto">
          <a:xfrm>
            <a:off x="2784475" y="13446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8" name="TextBox 7">
            <a:extLst>
              <a:ext uri="{FF2B5EF4-FFF2-40B4-BE49-F238E27FC236}">
                <a16:creationId xmlns:a16="http://schemas.microsoft.com/office/drawing/2014/main" id="{2EA23185-C481-B795-F473-386FDD1410CE}"/>
              </a:ext>
            </a:extLst>
          </p:cNvPr>
          <p:cNvSpPr txBox="1"/>
          <p:nvPr/>
        </p:nvSpPr>
        <p:spPr>
          <a:xfrm>
            <a:off x="4545191" y="277181"/>
            <a:ext cx="3101618" cy="400110"/>
          </a:xfrm>
          <a:prstGeom prst="rect">
            <a:avLst/>
          </a:prstGeom>
          <a:noFill/>
        </p:spPr>
        <p:txBody>
          <a:bodyPr wrap="none" rtlCol="0">
            <a:spAutoFit/>
          </a:bodyPr>
          <a:lstStyle/>
          <a:p>
            <a:r>
              <a:rPr lang="en-US" sz="2000" dirty="0"/>
              <a:t>Table 1. Univariate Statistics</a:t>
            </a:r>
          </a:p>
        </p:txBody>
      </p:sp>
      <p:graphicFrame>
        <p:nvGraphicFramePr>
          <p:cNvPr id="2" name="Table 1">
            <a:extLst>
              <a:ext uri="{FF2B5EF4-FFF2-40B4-BE49-F238E27FC236}">
                <a16:creationId xmlns:a16="http://schemas.microsoft.com/office/drawing/2014/main" id="{EC8A0687-A3EF-17F4-C856-A4132A0754AB}"/>
              </a:ext>
            </a:extLst>
          </p:cNvPr>
          <p:cNvGraphicFramePr>
            <a:graphicFrameLocks noGrp="1"/>
          </p:cNvGraphicFramePr>
          <p:nvPr>
            <p:extLst>
              <p:ext uri="{D42A27DB-BD31-4B8C-83A1-F6EECF244321}">
                <p14:modId xmlns:p14="http://schemas.microsoft.com/office/powerpoint/2010/main" val="2255820425"/>
              </p:ext>
            </p:extLst>
          </p:nvPr>
        </p:nvGraphicFramePr>
        <p:xfrm>
          <a:off x="664685" y="833167"/>
          <a:ext cx="10862630" cy="5107523"/>
        </p:xfrm>
        <a:graphic>
          <a:graphicData uri="http://schemas.openxmlformats.org/drawingml/2006/table">
            <a:tbl>
              <a:tblPr firstRow="1" firstCol="1" bandRow="1">
                <a:tableStyleId>{5C22544A-7EE6-4342-B048-85BDC9FD1C3A}</a:tableStyleId>
              </a:tblPr>
              <a:tblGrid>
                <a:gridCol w="2266405">
                  <a:extLst>
                    <a:ext uri="{9D8B030D-6E8A-4147-A177-3AD203B41FA5}">
                      <a16:colId xmlns:a16="http://schemas.microsoft.com/office/drawing/2014/main" val="2644486500"/>
                    </a:ext>
                  </a:extLst>
                </a:gridCol>
                <a:gridCol w="2736987">
                  <a:extLst>
                    <a:ext uri="{9D8B030D-6E8A-4147-A177-3AD203B41FA5}">
                      <a16:colId xmlns:a16="http://schemas.microsoft.com/office/drawing/2014/main" val="3805705299"/>
                    </a:ext>
                  </a:extLst>
                </a:gridCol>
                <a:gridCol w="592508">
                  <a:extLst>
                    <a:ext uri="{9D8B030D-6E8A-4147-A177-3AD203B41FA5}">
                      <a16:colId xmlns:a16="http://schemas.microsoft.com/office/drawing/2014/main" val="807534413"/>
                    </a:ext>
                  </a:extLst>
                </a:gridCol>
                <a:gridCol w="526673">
                  <a:extLst>
                    <a:ext uri="{9D8B030D-6E8A-4147-A177-3AD203B41FA5}">
                      <a16:colId xmlns:a16="http://schemas.microsoft.com/office/drawing/2014/main" val="1792107881"/>
                    </a:ext>
                  </a:extLst>
                </a:gridCol>
                <a:gridCol w="526673">
                  <a:extLst>
                    <a:ext uri="{9D8B030D-6E8A-4147-A177-3AD203B41FA5}">
                      <a16:colId xmlns:a16="http://schemas.microsoft.com/office/drawing/2014/main" val="3409276150"/>
                    </a:ext>
                  </a:extLst>
                </a:gridCol>
                <a:gridCol w="526673">
                  <a:extLst>
                    <a:ext uri="{9D8B030D-6E8A-4147-A177-3AD203B41FA5}">
                      <a16:colId xmlns:a16="http://schemas.microsoft.com/office/drawing/2014/main" val="802530815"/>
                    </a:ext>
                  </a:extLst>
                </a:gridCol>
                <a:gridCol w="526673">
                  <a:extLst>
                    <a:ext uri="{9D8B030D-6E8A-4147-A177-3AD203B41FA5}">
                      <a16:colId xmlns:a16="http://schemas.microsoft.com/office/drawing/2014/main" val="530360189"/>
                    </a:ext>
                  </a:extLst>
                </a:gridCol>
                <a:gridCol w="526673">
                  <a:extLst>
                    <a:ext uri="{9D8B030D-6E8A-4147-A177-3AD203B41FA5}">
                      <a16:colId xmlns:a16="http://schemas.microsoft.com/office/drawing/2014/main" val="694043412"/>
                    </a:ext>
                  </a:extLst>
                </a:gridCol>
                <a:gridCol w="526673">
                  <a:extLst>
                    <a:ext uri="{9D8B030D-6E8A-4147-A177-3AD203B41FA5}">
                      <a16:colId xmlns:a16="http://schemas.microsoft.com/office/drawing/2014/main" val="1866245143"/>
                    </a:ext>
                  </a:extLst>
                </a:gridCol>
                <a:gridCol w="526673">
                  <a:extLst>
                    <a:ext uri="{9D8B030D-6E8A-4147-A177-3AD203B41FA5}">
                      <a16:colId xmlns:a16="http://schemas.microsoft.com/office/drawing/2014/main" val="289657091"/>
                    </a:ext>
                  </a:extLst>
                </a:gridCol>
                <a:gridCol w="526673">
                  <a:extLst>
                    <a:ext uri="{9D8B030D-6E8A-4147-A177-3AD203B41FA5}">
                      <a16:colId xmlns:a16="http://schemas.microsoft.com/office/drawing/2014/main" val="920175231"/>
                    </a:ext>
                  </a:extLst>
                </a:gridCol>
                <a:gridCol w="526673">
                  <a:extLst>
                    <a:ext uri="{9D8B030D-6E8A-4147-A177-3AD203B41FA5}">
                      <a16:colId xmlns:a16="http://schemas.microsoft.com/office/drawing/2014/main" val="1904421439"/>
                    </a:ext>
                  </a:extLst>
                </a:gridCol>
                <a:gridCol w="526673">
                  <a:extLst>
                    <a:ext uri="{9D8B030D-6E8A-4147-A177-3AD203B41FA5}">
                      <a16:colId xmlns:a16="http://schemas.microsoft.com/office/drawing/2014/main" val="3021185827"/>
                    </a:ext>
                  </a:extLst>
                </a:gridCol>
              </a:tblGrid>
              <a:tr h="295850">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dirty="0">
                          <a:effectLst/>
                        </a:rPr>
                        <a:t>Grade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nchor="ctr"/>
                </a:tc>
                <a:tc gridSpan="5">
                  <a:txBody>
                    <a:bodyPr/>
                    <a:lstStyle/>
                    <a:p>
                      <a:pPr marL="0" marR="0" algn="ctr">
                        <a:spcBef>
                          <a:spcPts val="0"/>
                        </a:spcBef>
                        <a:spcAft>
                          <a:spcPts val="0"/>
                        </a:spcAft>
                      </a:pPr>
                      <a:r>
                        <a:rPr lang="en-US" sz="1200">
                          <a:effectLst/>
                        </a:rPr>
                        <a:t>2009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marL="0" marR="0" algn="ctr">
                        <a:spcBef>
                          <a:spcPts val="0"/>
                        </a:spcBef>
                        <a:spcAft>
                          <a:spcPts val="0"/>
                        </a:spcAft>
                      </a:pPr>
                      <a:r>
                        <a:rPr lang="en-US" sz="1200">
                          <a:effectLst/>
                        </a:rPr>
                        <a:t>2018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0935585"/>
                  </a:ext>
                </a:extLst>
              </a:tr>
              <a:tr h="193113">
                <a:tc rowSpan="13">
                  <a:txBody>
                    <a:bodyPr/>
                    <a:lstStyle/>
                    <a:p>
                      <a:pPr marL="0" marR="0" algn="ctr">
                        <a:spcBef>
                          <a:spcPts val="0"/>
                        </a:spcBef>
                        <a:spcAft>
                          <a:spcPts val="0"/>
                        </a:spcAft>
                      </a:pPr>
                      <a:r>
                        <a:rPr lang="en-US" sz="1200">
                          <a:effectLst/>
                        </a:rPr>
                        <a:t>Grade-specific standardized test scores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305808076"/>
                  </a:ext>
                </a:extLst>
              </a:tr>
              <a:tr h="193113">
                <a:tc vMerge="1">
                  <a:txBody>
                    <a:bodyPr/>
                    <a:lstStyle/>
                    <a:p>
                      <a:endParaRPr lang="en-US"/>
                    </a:p>
                  </a:txBody>
                  <a:tcPr/>
                </a:tc>
                <a:tc rowSpan="6">
                  <a:txBody>
                    <a:bodyPr/>
                    <a:lstStyle/>
                    <a:p>
                      <a:pPr marL="0" marR="0">
                        <a:spcBef>
                          <a:spcPts val="0"/>
                        </a:spcBef>
                        <a:spcAft>
                          <a:spcPts val="0"/>
                        </a:spcAft>
                      </a:pPr>
                      <a:r>
                        <a:rPr lang="en-US" sz="1200">
                          <a:effectLst/>
                        </a:rPr>
                        <a:t>Mean Standardized Math Score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41363041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99413353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4.79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20512576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62740780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4.78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6.76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275600852"/>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5.78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5.56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505022916"/>
                  </a:ext>
                </a:extLst>
              </a:tr>
              <a:tr h="193113">
                <a:tc vMerge="1">
                  <a:txBody>
                    <a:bodyPr/>
                    <a:lstStyle/>
                    <a:p>
                      <a:endParaRPr lang="en-US"/>
                    </a:p>
                  </a:txBody>
                  <a:tcPr/>
                </a:tc>
                <a:tc rowSpan="6">
                  <a:txBody>
                    <a:bodyPr/>
                    <a:lstStyle/>
                    <a:p>
                      <a:pPr marL="0" marR="0">
                        <a:spcBef>
                          <a:spcPts val="0"/>
                        </a:spcBef>
                        <a:spcAft>
                          <a:spcPts val="0"/>
                        </a:spcAft>
                      </a:pPr>
                      <a:r>
                        <a:rPr lang="en-US" sz="1200">
                          <a:effectLst/>
                        </a:rPr>
                        <a:t>Mean Standardized RLA Score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71470902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756198483"/>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68092549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309386101"/>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7.94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18849794"/>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7.68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7.75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327680476"/>
                  </a:ext>
                </a:extLst>
              </a:tr>
              <a:tr h="0">
                <a:tc rowSpan="6">
                  <a:txBody>
                    <a:bodyPr/>
                    <a:lstStyle/>
                    <a:p>
                      <a:pPr marL="0" marR="0" algn="ctr">
                        <a:spcBef>
                          <a:spcPts val="0"/>
                        </a:spcBef>
                        <a:spcAft>
                          <a:spcPts val="0"/>
                        </a:spcAft>
                      </a:pPr>
                      <a:r>
                        <a:rPr lang="en-US" sz="1200">
                          <a:effectLst/>
                        </a:rPr>
                        <a:t>Grade cohort level variables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Percent American Indian/Alaska Native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118880161"/>
                  </a:ext>
                </a:extLst>
              </a:tr>
              <a:tr h="193113">
                <a:tc vMerge="1">
                  <a:txBody>
                    <a:bodyPr/>
                    <a:lstStyle/>
                    <a:p>
                      <a:endParaRPr lang="en-US"/>
                    </a:p>
                  </a:txBody>
                  <a:tcPr/>
                </a:tc>
                <a:tc>
                  <a:txBody>
                    <a:bodyPr/>
                    <a:lstStyle/>
                    <a:p>
                      <a:pPr marL="0" marR="0">
                        <a:spcBef>
                          <a:spcPts val="0"/>
                        </a:spcBef>
                        <a:spcAft>
                          <a:spcPts val="0"/>
                        </a:spcAft>
                      </a:pPr>
                      <a:r>
                        <a:rPr lang="en-US" sz="1200">
                          <a:effectLst/>
                        </a:rPr>
                        <a:t>Percent Asian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7467963"/>
                  </a:ext>
                </a:extLst>
              </a:tr>
              <a:tr h="193113">
                <a:tc vMerge="1">
                  <a:txBody>
                    <a:bodyPr/>
                    <a:lstStyle/>
                    <a:p>
                      <a:endParaRPr lang="en-US"/>
                    </a:p>
                  </a:txBody>
                  <a:tcPr/>
                </a:tc>
                <a:tc>
                  <a:txBody>
                    <a:bodyPr/>
                    <a:lstStyle/>
                    <a:p>
                      <a:pPr marL="0" marR="0">
                        <a:spcBef>
                          <a:spcPts val="0"/>
                        </a:spcBef>
                        <a:spcAft>
                          <a:spcPts val="0"/>
                        </a:spcAft>
                      </a:pPr>
                      <a:r>
                        <a:rPr lang="en-US" sz="1200">
                          <a:effectLst/>
                        </a:rPr>
                        <a:t>Percent Hispanic</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22063496"/>
                  </a:ext>
                </a:extLst>
              </a:tr>
              <a:tr h="193113">
                <a:tc vMerge="1">
                  <a:txBody>
                    <a:bodyPr/>
                    <a:lstStyle/>
                    <a:p>
                      <a:endParaRPr lang="en-US"/>
                    </a:p>
                  </a:txBody>
                  <a:tcPr/>
                </a:tc>
                <a:tc>
                  <a:txBody>
                    <a:bodyPr/>
                    <a:lstStyle/>
                    <a:p>
                      <a:pPr marL="0" marR="0">
                        <a:spcBef>
                          <a:spcPts val="0"/>
                        </a:spcBef>
                        <a:spcAft>
                          <a:spcPts val="0"/>
                        </a:spcAft>
                      </a:pPr>
                      <a:r>
                        <a:rPr lang="en-US" sz="1200">
                          <a:effectLst/>
                        </a:rPr>
                        <a:t>Percent Black</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724710763"/>
                  </a:ext>
                </a:extLst>
              </a:tr>
              <a:tr h="193113">
                <a:tc vMerge="1">
                  <a:txBody>
                    <a:bodyPr/>
                    <a:lstStyle/>
                    <a:p>
                      <a:endParaRPr lang="en-US"/>
                    </a:p>
                  </a:txBody>
                  <a:tcPr/>
                </a:tc>
                <a:tc>
                  <a:txBody>
                    <a:bodyPr/>
                    <a:lstStyle/>
                    <a:p>
                      <a:pPr marL="0" marR="0">
                        <a:spcBef>
                          <a:spcPts val="0"/>
                        </a:spcBef>
                        <a:spcAft>
                          <a:spcPts val="0"/>
                        </a:spcAft>
                      </a:pPr>
                      <a:r>
                        <a:rPr lang="en-US" sz="1200">
                          <a:effectLst/>
                        </a:rPr>
                        <a:t>Percent Free Lunch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92.7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647604085"/>
                  </a:ext>
                </a:extLst>
              </a:tr>
              <a:tr h="187194">
                <a:tc vMerge="1">
                  <a:txBody>
                    <a:bodyPr/>
                    <a:lstStyle/>
                    <a:p>
                      <a:endParaRPr lang="en-US"/>
                    </a:p>
                  </a:txBody>
                  <a:tcPr/>
                </a:tc>
                <a:tc>
                  <a:txBody>
                    <a:bodyPr/>
                    <a:lstStyle/>
                    <a:p>
                      <a:pPr marL="0" marR="0">
                        <a:spcBef>
                          <a:spcPts val="0"/>
                        </a:spcBef>
                        <a:spcAft>
                          <a:spcPts val="0"/>
                        </a:spcAft>
                      </a:pPr>
                      <a:r>
                        <a:rPr lang="en-US" sz="1200">
                          <a:effectLst/>
                        </a:rPr>
                        <a:t>Percent Economically Disadvantaged</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46.3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57.2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622818319"/>
                  </a:ext>
                </a:extLst>
              </a:tr>
              <a:tr h="193113">
                <a:tc rowSpan="6">
                  <a:txBody>
                    <a:bodyPr/>
                    <a:lstStyle/>
                    <a:p>
                      <a:pPr marL="0" marR="0" algn="ctr">
                        <a:spcBef>
                          <a:spcPts val="0"/>
                        </a:spcBef>
                        <a:spcAft>
                          <a:spcPts val="0"/>
                        </a:spcAft>
                      </a:pPr>
                      <a:r>
                        <a:rPr lang="en-US" sz="1200">
                          <a:effectLst/>
                        </a:rPr>
                        <a:t>County level variables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Percent English Language Learners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80011933"/>
                  </a:ext>
                </a:extLst>
              </a:tr>
              <a:tr h="193113">
                <a:tc vMerge="1">
                  <a:txBody>
                    <a:bodyPr/>
                    <a:lstStyle/>
                    <a:p>
                      <a:endParaRPr lang="en-US"/>
                    </a:p>
                  </a:txBody>
                  <a:tcPr/>
                </a:tc>
                <a:tc>
                  <a:txBody>
                    <a:bodyPr/>
                    <a:lstStyle/>
                    <a:p>
                      <a:pPr marL="0" marR="0">
                        <a:spcBef>
                          <a:spcPts val="0"/>
                        </a:spcBef>
                        <a:spcAft>
                          <a:spcPts val="0"/>
                        </a:spcAft>
                      </a:pPr>
                      <a:r>
                        <a:rPr lang="en-US" sz="1200">
                          <a:effectLst/>
                        </a:rPr>
                        <a:t>Percent Urban Schools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278959887"/>
                  </a:ext>
                </a:extLst>
              </a:tr>
              <a:tr h="193113">
                <a:tc vMerge="1">
                  <a:txBody>
                    <a:bodyPr/>
                    <a:lstStyle/>
                    <a:p>
                      <a:endParaRPr lang="en-US"/>
                    </a:p>
                  </a:txBody>
                  <a:tcPr/>
                </a:tc>
                <a:tc>
                  <a:txBody>
                    <a:bodyPr/>
                    <a:lstStyle/>
                    <a:p>
                      <a:pPr marL="0" marR="0">
                        <a:spcBef>
                          <a:spcPts val="0"/>
                        </a:spcBef>
                        <a:spcAft>
                          <a:spcPts val="0"/>
                        </a:spcAft>
                      </a:pPr>
                      <a:r>
                        <a:rPr lang="en-US" sz="1200">
                          <a:effectLst/>
                        </a:rPr>
                        <a:t>Percent with College Degree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693851687"/>
                  </a:ext>
                </a:extLst>
              </a:tr>
              <a:tr h="193113">
                <a:tc vMerge="1">
                  <a:txBody>
                    <a:bodyPr/>
                    <a:lstStyle/>
                    <a:p>
                      <a:endParaRPr lang="en-US"/>
                    </a:p>
                  </a:txBody>
                  <a:tcPr/>
                </a:tc>
                <a:tc>
                  <a:txBody>
                    <a:bodyPr/>
                    <a:lstStyle/>
                    <a:p>
                      <a:pPr marL="0" marR="0">
                        <a:spcBef>
                          <a:spcPts val="0"/>
                        </a:spcBef>
                        <a:spcAft>
                          <a:spcPts val="0"/>
                        </a:spcAft>
                      </a:pPr>
                      <a:r>
                        <a:rPr lang="en-US" sz="1200">
                          <a:effectLst/>
                        </a:rPr>
                        <a:t>Percent Living in Poverty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355447795"/>
                  </a:ext>
                </a:extLst>
              </a:tr>
              <a:tr h="193113">
                <a:tc vMerge="1">
                  <a:txBody>
                    <a:bodyPr/>
                    <a:lstStyle/>
                    <a:p>
                      <a:endParaRPr lang="en-US"/>
                    </a:p>
                  </a:txBody>
                  <a:tcPr/>
                </a:tc>
                <a:tc>
                  <a:txBody>
                    <a:bodyPr/>
                    <a:lstStyle/>
                    <a:p>
                      <a:pPr marL="0" marR="0">
                        <a:spcBef>
                          <a:spcPts val="0"/>
                        </a:spcBef>
                        <a:spcAft>
                          <a:spcPts val="0"/>
                        </a:spcAft>
                      </a:pPr>
                      <a:r>
                        <a:rPr lang="en-US" sz="1200">
                          <a:effectLst/>
                        </a:rPr>
                        <a:t>Percent Single-Mother Households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28.3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468872810"/>
                  </a:ext>
                </a:extLst>
              </a:tr>
              <a:tr h="193113">
                <a:tc vMerge="1">
                  <a:txBody>
                    <a:bodyPr/>
                    <a:lstStyle/>
                    <a:p>
                      <a:endParaRPr lang="en-US"/>
                    </a:p>
                  </a:txBody>
                  <a:tcPr/>
                </a:tc>
                <a:tc>
                  <a:txBody>
                    <a:bodyPr/>
                    <a:lstStyle/>
                    <a:p>
                      <a:pPr marL="0" marR="0">
                        <a:spcBef>
                          <a:spcPts val="0"/>
                        </a:spcBef>
                        <a:spcAft>
                          <a:spcPts val="0"/>
                        </a:spcAft>
                      </a:pPr>
                      <a:r>
                        <a:rPr lang="en-US" sz="1200">
                          <a:effectLst/>
                        </a:rPr>
                        <a:t>Percent Special Education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dirty="0">
                          <a:effectLst/>
                        </a:rPr>
                        <a:t>20.7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162016266"/>
                  </a:ext>
                </a:extLst>
              </a:tr>
            </a:tbl>
          </a:graphicData>
        </a:graphic>
      </p:graphicFrame>
    </p:spTree>
    <p:extLst>
      <p:ext uri="{BB962C8B-B14F-4D97-AF65-F5344CB8AC3E}">
        <p14:creationId xmlns:p14="http://schemas.microsoft.com/office/powerpoint/2010/main" val="1676025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50FA78-D02E-3EAA-11C1-6356FF57B024}"/>
              </a:ext>
            </a:extLst>
          </p:cNvPr>
          <p:cNvSpPr txBox="1"/>
          <p:nvPr/>
        </p:nvSpPr>
        <p:spPr>
          <a:xfrm>
            <a:off x="4145786" y="228600"/>
            <a:ext cx="3900427" cy="369332"/>
          </a:xfrm>
          <a:prstGeom prst="rect">
            <a:avLst/>
          </a:prstGeom>
          <a:noFill/>
        </p:spPr>
        <p:txBody>
          <a:bodyPr wrap="none" rtlCol="0">
            <a:spAutoFit/>
          </a:bodyPr>
          <a:lstStyle/>
          <a:p>
            <a:r>
              <a:rPr lang="en-US" dirty="0"/>
              <a:t>Figure 2. Tropical Cyclone Results, Math</a:t>
            </a:r>
          </a:p>
        </p:txBody>
      </p:sp>
      <p:pic>
        <p:nvPicPr>
          <p:cNvPr id="3" name="Picture 2">
            <a:extLst>
              <a:ext uri="{FF2B5EF4-FFF2-40B4-BE49-F238E27FC236}">
                <a16:creationId xmlns:a16="http://schemas.microsoft.com/office/drawing/2014/main" id="{F9F91EE0-3043-F395-4FC1-95D379A753DC}"/>
              </a:ext>
            </a:extLst>
          </p:cNvPr>
          <p:cNvPicPr>
            <a:picLocks noChangeAspect="1"/>
          </p:cNvPicPr>
          <p:nvPr/>
        </p:nvPicPr>
        <p:blipFill>
          <a:blip r:embed="rId2"/>
          <a:stretch>
            <a:fillRect/>
          </a:stretch>
        </p:blipFill>
        <p:spPr>
          <a:xfrm>
            <a:off x="6096001" y="876822"/>
            <a:ext cx="5752578" cy="5752578"/>
          </a:xfrm>
          <a:prstGeom prst="rect">
            <a:avLst/>
          </a:prstGeom>
        </p:spPr>
      </p:pic>
      <p:pic>
        <p:nvPicPr>
          <p:cNvPr id="14" name="Picture 13">
            <a:extLst>
              <a:ext uri="{FF2B5EF4-FFF2-40B4-BE49-F238E27FC236}">
                <a16:creationId xmlns:a16="http://schemas.microsoft.com/office/drawing/2014/main" id="{E3FB4994-37B7-2AE3-0511-D92C283E8EBF}"/>
              </a:ext>
            </a:extLst>
          </p:cNvPr>
          <p:cNvPicPr>
            <a:picLocks noChangeAspect="1"/>
          </p:cNvPicPr>
          <p:nvPr/>
        </p:nvPicPr>
        <p:blipFill>
          <a:blip r:embed="rId3"/>
          <a:stretch>
            <a:fillRect/>
          </a:stretch>
        </p:blipFill>
        <p:spPr>
          <a:xfrm>
            <a:off x="343421" y="876822"/>
            <a:ext cx="5752578" cy="5752578"/>
          </a:xfrm>
          <a:prstGeom prst="rect">
            <a:avLst/>
          </a:prstGeom>
        </p:spPr>
      </p:pic>
    </p:spTree>
    <p:extLst>
      <p:ext uri="{BB962C8B-B14F-4D97-AF65-F5344CB8AC3E}">
        <p14:creationId xmlns:p14="http://schemas.microsoft.com/office/powerpoint/2010/main" val="2009674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02B181-2CC9-5D18-C981-89654088F868}"/>
              </a:ext>
            </a:extLst>
          </p:cNvPr>
          <p:cNvSpPr txBox="1"/>
          <p:nvPr/>
        </p:nvSpPr>
        <p:spPr>
          <a:xfrm>
            <a:off x="4501901" y="297586"/>
            <a:ext cx="3751861" cy="369332"/>
          </a:xfrm>
          <a:prstGeom prst="rect">
            <a:avLst/>
          </a:prstGeom>
          <a:noFill/>
        </p:spPr>
        <p:txBody>
          <a:bodyPr wrap="none" rtlCol="0">
            <a:spAutoFit/>
          </a:bodyPr>
          <a:lstStyle/>
          <a:p>
            <a:r>
              <a:rPr lang="en-US" dirty="0"/>
              <a:t>Figure 3. Tropical Cyclone Results, RLA</a:t>
            </a:r>
          </a:p>
        </p:txBody>
      </p:sp>
      <p:pic>
        <p:nvPicPr>
          <p:cNvPr id="12" name="Picture 11">
            <a:extLst>
              <a:ext uri="{FF2B5EF4-FFF2-40B4-BE49-F238E27FC236}">
                <a16:creationId xmlns:a16="http://schemas.microsoft.com/office/drawing/2014/main" id="{AB826E12-3F16-6304-BAE4-913343CB68A1}"/>
              </a:ext>
            </a:extLst>
          </p:cNvPr>
          <p:cNvPicPr>
            <a:picLocks noChangeAspect="1"/>
          </p:cNvPicPr>
          <p:nvPr/>
        </p:nvPicPr>
        <p:blipFill>
          <a:blip r:embed="rId2"/>
          <a:stretch>
            <a:fillRect/>
          </a:stretch>
        </p:blipFill>
        <p:spPr>
          <a:xfrm>
            <a:off x="554735" y="833166"/>
            <a:ext cx="5541264" cy="5541264"/>
          </a:xfrm>
          <a:prstGeom prst="rect">
            <a:avLst/>
          </a:prstGeom>
        </p:spPr>
      </p:pic>
      <p:pic>
        <p:nvPicPr>
          <p:cNvPr id="16" name="Picture 15">
            <a:extLst>
              <a:ext uri="{FF2B5EF4-FFF2-40B4-BE49-F238E27FC236}">
                <a16:creationId xmlns:a16="http://schemas.microsoft.com/office/drawing/2014/main" id="{72157B37-230A-6E06-CD53-1829A5F56109}"/>
              </a:ext>
            </a:extLst>
          </p:cNvPr>
          <p:cNvPicPr>
            <a:picLocks noChangeAspect="1"/>
          </p:cNvPicPr>
          <p:nvPr/>
        </p:nvPicPr>
        <p:blipFill>
          <a:blip r:embed="rId3"/>
          <a:stretch>
            <a:fillRect/>
          </a:stretch>
        </p:blipFill>
        <p:spPr>
          <a:xfrm>
            <a:off x="6095999" y="833166"/>
            <a:ext cx="5689948" cy="5689948"/>
          </a:xfrm>
          <a:prstGeom prst="rect">
            <a:avLst/>
          </a:prstGeom>
        </p:spPr>
      </p:pic>
    </p:spTree>
    <p:extLst>
      <p:ext uri="{BB962C8B-B14F-4D97-AF65-F5344CB8AC3E}">
        <p14:creationId xmlns:p14="http://schemas.microsoft.com/office/powerpoint/2010/main" val="4196773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8299298-3CE8-2337-8218-B02D26C61752}"/>
              </a:ext>
            </a:extLst>
          </p:cNvPr>
          <p:cNvSpPr txBox="1"/>
          <p:nvPr/>
        </p:nvSpPr>
        <p:spPr>
          <a:xfrm>
            <a:off x="4501137" y="127001"/>
            <a:ext cx="3305841" cy="369332"/>
          </a:xfrm>
          <a:prstGeom prst="rect">
            <a:avLst/>
          </a:prstGeom>
          <a:noFill/>
        </p:spPr>
        <p:txBody>
          <a:bodyPr wrap="none" rtlCol="0">
            <a:spAutoFit/>
          </a:bodyPr>
          <a:lstStyle/>
          <a:p>
            <a:r>
              <a:rPr lang="en-US" dirty="0"/>
              <a:t>Figure 4. Hurricane Results, Math</a:t>
            </a:r>
          </a:p>
        </p:txBody>
      </p:sp>
      <p:pic>
        <p:nvPicPr>
          <p:cNvPr id="8" name="Picture 7">
            <a:extLst>
              <a:ext uri="{FF2B5EF4-FFF2-40B4-BE49-F238E27FC236}">
                <a16:creationId xmlns:a16="http://schemas.microsoft.com/office/drawing/2014/main" id="{A346D119-A355-49D5-9C25-8E8809BCBCA1}"/>
              </a:ext>
            </a:extLst>
          </p:cNvPr>
          <p:cNvPicPr>
            <a:picLocks noChangeAspect="1"/>
          </p:cNvPicPr>
          <p:nvPr/>
        </p:nvPicPr>
        <p:blipFill>
          <a:blip r:embed="rId2"/>
          <a:stretch>
            <a:fillRect/>
          </a:stretch>
        </p:blipFill>
        <p:spPr>
          <a:xfrm>
            <a:off x="429986" y="840809"/>
            <a:ext cx="5733143" cy="5733143"/>
          </a:xfrm>
          <a:prstGeom prst="rect">
            <a:avLst/>
          </a:prstGeom>
        </p:spPr>
      </p:pic>
      <p:pic>
        <p:nvPicPr>
          <p:cNvPr id="10" name="Picture 9">
            <a:extLst>
              <a:ext uri="{FF2B5EF4-FFF2-40B4-BE49-F238E27FC236}">
                <a16:creationId xmlns:a16="http://schemas.microsoft.com/office/drawing/2014/main" id="{E567C2D2-205D-EB35-3A03-E6D4567AD3D8}"/>
              </a:ext>
            </a:extLst>
          </p:cNvPr>
          <p:cNvPicPr>
            <a:picLocks noChangeAspect="1"/>
          </p:cNvPicPr>
          <p:nvPr/>
        </p:nvPicPr>
        <p:blipFill>
          <a:blip r:embed="rId3"/>
          <a:stretch>
            <a:fillRect/>
          </a:stretch>
        </p:blipFill>
        <p:spPr>
          <a:xfrm>
            <a:off x="6163129" y="840809"/>
            <a:ext cx="5733143" cy="5733143"/>
          </a:xfrm>
          <a:prstGeom prst="rect">
            <a:avLst/>
          </a:prstGeom>
        </p:spPr>
      </p:pic>
    </p:spTree>
    <p:extLst>
      <p:ext uri="{BB962C8B-B14F-4D97-AF65-F5344CB8AC3E}">
        <p14:creationId xmlns:p14="http://schemas.microsoft.com/office/powerpoint/2010/main" val="2234711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1C95EE7-04FE-7409-51C3-A6C8068A29A6}"/>
              </a:ext>
            </a:extLst>
          </p:cNvPr>
          <p:cNvSpPr txBox="1"/>
          <p:nvPr/>
        </p:nvSpPr>
        <p:spPr>
          <a:xfrm>
            <a:off x="4517362" y="156749"/>
            <a:ext cx="3157275" cy="369332"/>
          </a:xfrm>
          <a:prstGeom prst="rect">
            <a:avLst/>
          </a:prstGeom>
          <a:noFill/>
        </p:spPr>
        <p:txBody>
          <a:bodyPr wrap="none" rtlCol="0">
            <a:spAutoFit/>
          </a:bodyPr>
          <a:lstStyle/>
          <a:p>
            <a:r>
              <a:rPr lang="en-US" dirty="0"/>
              <a:t>Figure 5. Hurricane Results, RLA</a:t>
            </a:r>
          </a:p>
        </p:txBody>
      </p:sp>
      <p:pic>
        <p:nvPicPr>
          <p:cNvPr id="4" name="Picture 3">
            <a:extLst>
              <a:ext uri="{FF2B5EF4-FFF2-40B4-BE49-F238E27FC236}">
                <a16:creationId xmlns:a16="http://schemas.microsoft.com/office/drawing/2014/main" id="{35B88783-C8B9-28BB-E99B-C549CE72F24E}"/>
              </a:ext>
            </a:extLst>
          </p:cNvPr>
          <p:cNvPicPr>
            <a:picLocks noChangeAspect="1"/>
          </p:cNvPicPr>
          <p:nvPr/>
        </p:nvPicPr>
        <p:blipFill>
          <a:blip r:embed="rId2"/>
          <a:stretch>
            <a:fillRect/>
          </a:stretch>
        </p:blipFill>
        <p:spPr>
          <a:xfrm>
            <a:off x="164149" y="794657"/>
            <a:ext cx="6063343" cy="6063343"/>
          </a:xfrm>
          <a:prstGeom prst="rect">
            <a:avLst/>
          </a:prstGeom>
        </p:spPr>
      </p:pic>
      <p:pic>
        <p:nvPicPr>
          <p:cNvPr id="12" name="Picture 11">
            <a:extLst>
              <a:ext uri="{FF2B5EF4-FFF2-40B4-BE49-F238E27FC236}">
                <a16:creationId xmlns:a16="http://schemas.microsoft.com/office/drawing/2014/main" id="{47EF29F3-04F5-873B-1F0F-3939E2B572D8}"/>
              </a:ext>
            </a:extLst>
          </p:cNvPr>
          <p:cNvPicPr>
            <a:picLocks noChangeAspect="1"/>
          </p:cNvPicPr>
          <p:nvPr/>
        </p:nvPicPr>
        <p:blipFill>
          <a:blip r:embed="rId3"/>
          <a:stretch>
            <a:fillRect/>
          </a:stretch>
        </p:blipFill>
        <p:spPr>
          <a:xfrm>
            <a:off x="6227492" y="794657"/>
            <a:ext cx="5769013" cy="5769013"/>
          </a:xfrm>
          <a:prstGeom prst="rect">
            <a:avLst/>
          </a:prstGeom>
        </p:spPr>
      </p:pic>
    </p:spTree>
    <p:extLst>
      <p:ext uri="{BB962C8B-B14F-4D97-AF65-F5344CB8AC3E}">
        <p14:creationId xmlns:p14="http://schemas.microsoft.com/office/powerpoint/2010/main" val="1337685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25653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1529255" y="1020595"/>
            <a:ext cx="9133489" cy="5199881"/>
          </a:xfrm>
        </p:spPr>
        <p:txBody>
          <a:bodyPr>
            <a:normAutofit lnSpcReduction="1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998642" y="829059"/>
            <a:ext cx="10194715" cy="5199881"/>
          </a:xfrm>
        </p:spPr>
        <p:txBody>
          <a:bodyPr>
            <a:normAutofit fontScale="92500" lnSpcReduction="1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650627-8300-1E52-765B-C7EC15A71A65}"/>
              </a:ext>
            </a:extLst>
          </p:cNvPr>
          <p:cNvPicPr>
            <a:picLocks noChangeAspect="1"/>
          </p:cNvPicPr>
          <p:nvPr/>
        </p:nvPicPr>
        <p:blipFill>
          <a:blip r:embed="rId2"/>
          <a:stretch>
            <a:fillRect/>
          </a:stretch>
        </p:blipFill>
        <p:spPr>
          <a:xfrm>
            <a:off x="1364317" y="0"/>
            <a:ext cx="9463366" cy="6695246"/>
          </a:xfrm>
          <a:prstGeom prst="rect">
            <a:avLst/>
          </a:prstGeom>
        </p:spPr>
      </p:pic>
      <p:sp>
        <p:nvSpPr>
          <p:cNvPr id="6" name="TextBox 5">
            <a:extLst>
              <a:ext uri="{FF2B5EF4-FFF2-40B4-BE49-F238E27FC236}">
                <a16:creationId xmlns:a16="http://schemas.microsoft.com/office/drawing/2014/main" id="{921E50A6-9393-7B5E-D8E1-E44D7CB2269F}"/>
              </a:ext>
            </a:extLst>
          </p:cNvPr>
          <p:cNvSpPr txBox="1"/>
          <p:nvPr/>
        </p:nvSpPr>
        <p:spPr>
          <a:xfrm>
            <a:off x="2086537" y="492806"/>
            <a:ext cx="8018926" cy="400110"/>
          </a:xfrm>
          <a:prstGeom prst="rect">
            <a:avLst/>
          </a:prstGeom>
          <a:noFill/>
        </p:spPr>
        <p:txBody>
          <a:bodyPr wrap="none" rtlCol="0">
            <a:spAutoFit/>
          </a:bodyPr>
          <a:lstStyle/>
          <a:p>
            <a:r>
              <a:rPr lang="en-US" sz="2000" dirty="0"/>
              <a:t>Figure 1. County-Level Tropical Cyclone and Hurricane Exposure, 2009-2018</a:t>
            </a:r>
          </a:p>
        </p:txBody>
      </p:sp>
    </p:spTree>
    <p:extLst>
      <p:ext uri="{BB962C8B-B14F-4D97-AF65-F5344CB8AC3E}">
        <p14:creationId xmlns:p14="http://schemas.microsoft.com/office/powerpoint/2010/main" val="2835405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1396</TotalTime>
  <Words>1171</Words>
  <Application>Microsoft Macintosh PowerPoint</Application>
  <PresentationFormat>Widescreen</PresentationFormat>
  <Paragraphs>408</Paragraphs>
  <Slides>14</Slides>
  <Notes>8</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Meta OT Book</vt:lpstr>
      <vt:lpstr>Meta OT Medium</vt:lpstr>
      <vt:lpstr>Slack-Lato</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Meltzer</dc:creator>
  <cp:lastModifiedBy>Gabriella Meltzer</cp:lastModifiedBy>
  <cp:revision>19</cp:revision>
  <dcterms:created xsi:type="dcterms:W3CDTF">2023-08-07T21:02:54Z</dcterms:created>
  <dcterms:modified xsi:type="dcterms:W3CDTF">2023-08-13T13:49:33Z</dcterms:modified>
</cp:coreProperties>
</file>

<file path=docProps/thumbnail.jpeg>
</file>